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56" r:id="rId3"/>
    <p:sldId id="270" r:id="rId4"/>
    <p:sldId id="267" r:id="rId5"/>
    <p:sldId id="275" r:id="rId6"/>
    <p:sldId id="274" r:id="rId7"/>
    <p:sldId id="273" r:id="rId8"/>
    <p:sldId id="272" r:id="rId9"/>
    <p:sldId id="277" r:id="rId10"/>
    <p:sldId id="279" r:id="rId11"/>
    <p:sldId id="259" r:id="rId12"/>
    <p:sldId id="269" r:id="rId13"/>
    <p:sldId id="264" r:id="rId14"/>
    <p:sldId id="265" r:id="rId15"/>
    <p:sldId id="262" r:id="rId16"/>
    <p:sldId id="266" r:id="rId17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30" autoAdjust="0"/>
  </p:normalViewPr>
  <p:slideViewPr>
    <p:cSldViewPr>
      <p:cViewPr varScale="1">
        <p:scale>
          <a:sx n="61" d="100"/>
          <a:sy n="61" d="100"/>
        </p:scale>
        <p:origin x="-96" y="-2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BB63B-B4E9-4DD6-A4AE-3E474CB71AE1}" type="datetimeFigureOut">
              <a:rPr lang="nl-NL" smtClean="0"/>
              <a:pPr/>
              <a:t>26-3-2011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45B31-A7EB-4081-B382-6B21F5B9B36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1BDCB-2CD5-4AAC-8CE1-1AC15F4E5610}" type="datetimeFigureOut">
              <a:rPr lang="nl-NL" smtClean="0"/>
              <a:pPr/>
              <a:t>26-3-2011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3F13E-FE2C-4E14-8D33-CF9A8BBDED21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Welkom op de website van de</a:t>
            </a:r>
            <a:r>
              <a:rPr lang="nl-NL" baseline="0" dirty="0" smtClean="0"/>
              <a:t> afdeling Urologie van het MST Enschede.</a:t>
            </a:r>
          </a:p>
          <a:p>
            <a:endParaRPr lang="nl-NL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 smtClean="0"/>
              <a:t>Ik ben </a:t>
            </a:r>
            <a:r>
              <a:rPr lang="nl-NL" baseline="0" dirty="0" err="1" smtClean="0"/>
              <a:t>dr</a:t>
            </a:r>
            <a:r>
              <a:rPr lang="nl-NL" baseline="0" dirty="0" smtClean="0"/>
              <a:t> Santerse, een van de urologen van het </a:t>
            </a:r>
            <a:r>
              <a:rPr lang="nl-NL" baseline="0" dirty="0" err="1" smtClean="0"/>
              <a:t>MST</a:t>
            </a:r>
            <a:r>
              <a:rPr lang="nl-NL" baseline="0" dirty="0" smtClean="0"/>
              <a:t>, en ik zal u in woord en beeld door deze presentatie leiden.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 smtClean="0"/>
              <a:t>U wilt informatie over Sterilisatie bij de man.</a:t>
            </a:r>
          </a:p>
          <a:p>
            <a:r>
              <a:rPr lang="nl-NL" dirty="0" smtClean="0"/>
              <a:t>De</a:t>
            </a:r>
            <a:r>
              <a:rPr lang="nl-NL" baseline="0" dirty="0" smtClean="0"/>
              <a:t> informatie geldt in het algemeen, al onze urologen voeren deze ingreep uit, het kan zijn dat er verschillen in werkwijze bestaat tussen de verschillende artsen.</a:t>
            </a:r>
          </a:p>
          <a:p>
            <a:endParaRPr lang="nl-NL" baseline="0" dirty="0" smtClean="0"/>
          </a:p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Ook de productie</a:t>
            </a:r>
            <a:r>
              <a:rPr lang="nl-NL" baseline="0" dirty="0" smtClean="0"/>
              <a:t> van het mannelijk hormoon komt niet in het geding.</a:t>
            </a:r>
          </a:p>
          <a:p>
            <a:r>
              <a:rPr lang="nl-NL" baseline="0" dirty="0" smtClean="0"/>
              <a:t>De Teelbal beschikt over een recycle mechanisme voor </a:t>
            </a:r>
            <a:r>
              <a:rPr lang="nl-NL" baseline="0" dirty="0" err="1" smtClean="0"/>
              <a:t>zaad</a:t>
            </a:r>
            <a:r>
              <a:rPr lang="nl-NL" baseline="0" dirty="0" smtClean="0"/>
              <a:t> dat niet gebruikt wordt; het hoopt zich dus niet op.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U wordt</a:t>
            </a:r>
            <a:r>
              <a:rPr lang="nl-NL" baseline="0" dirty="0" smtClean="0"/>
              <a:t> ontvangen door een verpleegkundige. Zij zal u laten plaatsnemen op een urologische tafel. Het scrotum wordt gepoetst met warme jodium , prikt niet, waarna de ingreep kan beginnen.</a:t>
            </a:r>
          </a:p>
          <a:p>
            <a:r>
              <a:rPr lang="nl-NL" baseline="0" dirty="0" smtClean="0"/>
              <a:t>De uroloog zal (soms met </a:t>
            </a:r>
            <a:r>
              <a:rPr lang="nl-NL" baseline="0" dirty="0" err="1" smtClean="0"/>
              <a:t>co-assistent</a:t>
            </a:r>
            <a:r>
              <a:rPr lang="nl-NL" baseline="0" dirty="0" smtClean="0"/>
              <a:t>) beginnen te voelen aan de zijkant van het scrotum om de zaadleider te vinden en proberen die vlak onder de huid te manoeuvreren.</a:t>
            </a:r>
          </a:p>
          <a:p>
            <a:r>
              <a:rPr lang="nl-NL" baseline="0" dirty="0" smtClean="0"/>
              <a:t>Dan wordt een stukje huid verdoofd (heel dun naaldje) en zal een klein sneetje worden gezet.</a:t>
            </a:r>
          </a:p>
          <a:p>
            <a:r>
              <a:rPr lang="nl-NL" baseline="0" dirty="0" smtClean="0"/>
              <a:t>Hierdoor wordt het </a:t>
            </a:r>
            <a:r>
              <a:rPr lang="nl-NL" baseline="0" dirty="0" err="1" smtClean="0"/>
              <a:t>zaadleidertje</a:t>
            </a:r>
            <a:r>
              <a:rPr lang="nl-NL" baseline="0" dirty="0" smtClean="0"/>
              <a:t> voorzichtig naar buiten getrokken,  wordt er een stukje tussenuit geknipt, dan worden de uiteindjes afgebonden of dichtgebrand.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 smtClean="0"/>
              <a:t>Dan kan, meestal door hetzelfde sneetje, het </a:t>
            </a:r>
            <a:r>
              <a:rPr lang="nl-NL" baseline="0" dirty="0" err="1" smtClean="0"/>
              <a:t>zaadleidertje</a:t>
            </a:r>
            <a:r>
              <a:rPr lang="nl-NL" baseline="0" dirty="0" smtClean="0"/>
              <a:t> van de andere kant op dezelfde manier worden verzorgd.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 smtClean="0"/>
              <a:t>De uroloog moet iets aan de zaadleider trekken; soms kan het zijn dat u dit in de lies voelt.</a:t>
            </a:r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Na</a:t>
            </a:r>
            <a:r>
              <a:rPr lang="nl-NL" baseline="0" dirty="0" smtClean="0"/>
              <a:t> de ingreep worst het wondje verbonden en kunt u gewoon naar huis gaan.</a:t>
            </a:r>
          </a:p>
          <a:p>
            <a:r>
              <a:rPr lang="nl-NL" baseline="0" dirty="0" smtClean="0"/>
              <a:t>U krijgt een potje mee voor de spermacontrole.</a:t>
            </a:r>
          </a:p>
          <a:p>
            <a:endParaRPr lang="nl-NL" baseline="0" dirty="0" smtClean="0"/>
          </a:p>
          <a:p>
            <a:r>
              <a:rPr lang="nl-NL" baseline="0" dirty="0" smtClean="0"/>
              <a:t>De eerste 48 uur zij de bloedvaatjes in het gebied van de ingreep de ingreep zijn de bloedvaatjes erg kwetsbaar</a:t>
            </a:r>
          </a:p>
          <a:p>
            <a:r>
              <a:rPr lang="nl-NL" baseline="0" dirty="0" smtClean="0"/>
              <a:t>De nazorg is dan ook gericht op…</a:t>
            </a:r>
          </a:p>
          <a:p>
            <a:r>
              <a:rPr lang="nl-NL" baseline="0" dirty="0" smtClean="0"/>
              <a:t>U mag gerust douchen, maar beter niet zwemmen of in bad gaan totdat het wondje goed dicht is.</a:t>
            </a:r>
          </a:p>
          <a:p>
            <a:r>
              <a:rPr lang="nl-NL" baseline="0" dirty="0" smtClean="0"/>
              <a:t>Veel mannen hebben na de ingreep helemaal geen, of nauwelijks last. </a:t>
            </a:r>
          </a:p>
          <a:p>
            <a:r>
              <a:rPr lang="nl-NL" baseline="0" dirty="0" smtClean="0"/>
              <a:t>Het is normaal dat er nog enkele dagen wat bloed of vocht uit het wondje komt. </a:t>
            </a:r>
          </a:p>
          <a:p>
            <a:r>
              <a:rPr lang="nl-NL" baseline="0" dirty="0" smtClean="0"/>
              <a:t>Het gebied rond het wondje kan er soms uitzien als een blauwe plek. </a:t>
            </a:r>
          </a:p>
          <a:p>
            <a:r>
              <a:rPr lang="nl-NL" baseline="0" dirty="0" smtClean="0"/>
              <a:t>Soms treedt er toch forsere een nabloeding op, met pijn en zwelling. U kunt dan paracetamol nemen, en het scrotum langere tijd  ‘rust’ geven door niet te fietsen, te tillen of te sporten.</a:t>
            </a:r>
          </a:p>
          <a:p>
            <a:r>
              <a:rPr lang="nl-NL" baseline="0" dirty="0" smtClean="0"/>
              <a:t>Mocht koorts optreden of vertrouwt u het niet, dan kunt u contact opnemen met ons secretariaat, of buiten kantooruren met de SEH van het </a:t>
            </a:r>
            <a:r>
              <a:rPr lang="nl-NL" baseline="0" dirty="0" err="1" smtClean="0"/>
              <a:t>MST</a:t>
            </a:r>
            <a:r>
              <a:rPr lang="nl-NL" baseline="0" dirty="0" smtClean="0"/>
              <a:t>.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Belangrijk is dat u niet direct onvruchtbaar bent; de anticonceptie</a:t>
            </a:r>
            <a:r>
              <a:rPr lang="nl-NL" baseline="0" dirty="0" smtClean="0"/>
              <a:t> moet gewoon doorgaan.</a:t>
            </a:r>
          </a:p>
          <a:p>
            <a:r>
              <a:rPr lang="nl-NL" baseline="0" dirty="0" smtClean="0"/>
              <a:t>Dat komt…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Drie maanden na de ingreep volgt spermacontrole. U</a:t>
            </a:r>
            <a:r>
              <a:rPr lang="nl-NL" baseline="0" dirty="0" smtClean="0"/>
              <a:t> brengt </a:t>
            </a:r>
            <a:r>
              <a:rPr lang="nl-NL" baseline="0" dirty="0" smtClean="0"/>
              <a:t>dan ‘s morgens </a:t>
            </a:r>
            <a:r>
              <a:rPr lang="nl-NL" baseline="0" dirty="0" smtClean="0"/>
              <a:t>wat – zo vers mogelijk – sperma in het potje dat u </a:t>
            </a:r>
            <a:r>
              <a:rPr lang="nl-NL" baseline="0" dirty="0" smtClean="0"/>
              <a:t>van ons meekreeg </a:t>
            </a:r>
            <a:r>
              <a:rPr lang="nl-NL" baseline="0" dirty="0" smtClean="0"/>
              <a:t>naar </a:t>
            </a:r>
            <a:r>
              <a:rPr lang="nl-NL" baseline="0" dirty="0" smtClean="0"/>
              <a:t>het laboratorium van het MST in Enschede of Oldenzaal.</a:t>
            </a:r>
          </a:p>
          <a:p>
            <a:r>
              <a:rPr lang="nl-NL" baseline="0" dirty="0" smtClean="0"/>
              <a:t>De uitslag wordt dezelfde dag telefonisch aan u doorgegeven.</a:t>
            </a:r>
            <a:endParaRPr lang="nl-NL" baseline="0" dirty="0" smtClean="0"/>
          </a:p>
          <a:p>
            <a:r>
              <a:rPr lang="nl-NL" baseline="0" dirty="0" smtClean="0"/>
              <a:t>Meestal </a:t>
            </a:r>
            <a:r>
              <a:rPr lang="nl-NL" baseline="0" dirty="0" smtClean="0"/>
              <a:t>zitten er na drie maanden geen zaadcellen meer in het sperma en kan gestopt worden met de andere vorm van anticonceptie</a:t>
            </a:r>
            <a:r>
              <a:rPr lang="nl-NL" baseline="0" dirty="0" smtClean="0"/>
              <a:t>.</a:t>
            </a:r>
          </a:p>
          <a:p>
            <a:r>
              <a:rPr lang="nl-NL" baseline="0" dirty="0" smtClean="0"/>
              <a:t>Soms is een tweede en zelfs derde spermacontrole nodig.</a:t>
            </a:r>
          </a:p>
          <a:p>
            <a:r>
              <a:rPr lang="nl-NL" baseline="0" dirty="0" smtClean="0"/>
              <a:t>Een heel enkele keer worden nog levende zaadcellen aangetroffen; De ingreep is dan niet gelukt. Dan zal u de mogelijkheid van een herhaalde sterilisatie worden aangeboden. Dit is uiterst zeldzaam.</a:t>
            </a:r>
          </a:p>
          <a:p>
            <a:endParaRPr lang="nl-NL" baseline="0" dirty="0" smtClean="0"/>
          </a:p>
          <a:p>
            <a:r>
              <a:rPr lang="nl-NL" baseline="0" dirty="0" smtClean="0"/>
              <a:t>Sterilisatie bij de man is een zeer betrouwbare vorm van anticonceptie; de kans op zwangerschap in de rest van het leven is om en nabij de 1 op 200 000.</a:t>
            </a:r>
          </a:p>
          <a:p>
            <a:r>
              <a:rPr lang="nl-NL" baseline="0" dirty="0" smtClean="0"/>
              <a:t>Dit is ongeveer 2000  keer veiliger dan de pil, en 10 000 keer veiliger dan condooms. 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Hopelijk heb ik u de informatie gegeven die u </a:t>
            </a:r>
            <a:r>
              <a:rPr lang="nl-NL" dirty="0" smtClean="0"/>
              <a:t>zocht</a:t>
            </a:r>
            <a:r>
              <a:rPr lang="nl-NL" baseline="0" dirty="0" smtClean="0"/>
              <a:t> en</a:t>
            </a:r>
            <a:r>
              <a:rPr lang="nl-NL" dirty="0" smtClean="0"/>
              <a:t> </a:t>
            </a:r>
            <a:r>
              <a:rPr lang="nl-NL" dirty="0" smtClean="0"/>
              <a:t>is alles u duidelijk.</a:t>
            </a:r>
          </a:p>
          <a:p>
            <a:r>
              <a:rPr lang="nl-NL" dirty="0" smtClean="0"/>
              <a:t>Mocht u meer willen</a:t>
            </a:r>
            <a:r>
              <a:rPr lang="nl-NL" baseline="0" dirty="0" smtClean="0"/>
              <a:t> weten, of wilt u een afspraak maken voor de sterilisatie, neem contact op met ons secretariaat:</a:t>
            </a:r>
          </a:p>
          <a:p>
            <a:pPr marL="228600" indent="-228600">
              <a:buNone/>
            </a:pPr>
            <a:r>
              <a:rPr lang="nl-NL" baseline="0" dirty="0" smtClean="0"/>
              <a:t>053 487 </a:t>
            </a:r>
            <a:r>
              <a:rPr lang="nl-NL" baseline="0" dirty="0" smtClean="0"/>
              <a:t>22 </a:t>
            </a:r>
            <a:r>
              <a:rPr lang="nl-NL" baseline="0" dirty="0" smtClean="0"/>
              <a:t>60</a:t>
            </a:r>
          </a:p>
          <a:p>
            <a:pPr marL="228600" indent="-228600">
              <a:buNone/>
            </a:pPr>
            <a:r>
              <a:rPr lang="nl-NL" baseline="0" dirty="0" smtClean="0"/>
              <a:t>Of vul het digitale aanmeldformulier in, u krijgt dan een afspraak toegestuurd.</a:t>
            </a:r>
            <a:endParaRPr lang="nl-NL" baseline="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Gewoon op de polikliniek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Het is handig thuis enkele voorbereidingen te treffen…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Qua anatomie</a:t>
            </a:r>
            <a:r>
              <a:rPr lang="nl-NL" baseline="0" dirty="0" smtClean="0"/>
              <a:t> zit het </a:t>
            </a:r>
            <a:r>
              <a:rPr lang="nl-NL" baseline="0" dirty="0" err="1" smtClean="0"/>
              <a:t>alsvolgt</a:t>
            </a:r>
            <a:r>
              <a:rPr lang="nl-NL" baseline="0" dirty="0" smtClean="0"/>
              <a:t>…het </a:t>
            </a:r>
            <a:r>
              <a:rPr lang="nl-NL" baseline="0" dirty="0" err="1" smtClean="0"/>
              <a:t>zaad</a:t>
            </a:r>
            <a:r>
              <a:rPr lang="nl-NL" baseline="0" dirty="0" smtClean="0"/>
              <a:t> wordt aangemaakt…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Het vervolgt zijn weg via bijbal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En zaadleider…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En komt terecht in de zaadblaasjes. Deze fungeren als opslag reservoir</a:t>
            </a:r>
            <a:r>
              <a:rPr lang="nl-NL" baseline="0" dirty="0" smtClean="0"/>
              <a:t> voor het </a:t>
            </a:r>
            <a:r>
              <a:rPr lang="nl-NL" baseline="0" dirty="0" err="1" smtClean="0"/>
              <a:t>zaad</a:t>
            </a:r>
            <a:r>
              <a:rPr lang="nl-NL" baseline="0" dirty="0" smtClean="0"/>
              <a:t>…Bij een orgasme komt een beetje </a:t>
            </a:r>
            <a:r>
              <a:rPr lang="nl-NL" baseline="0" dirty="0" err="1" smtClean="0"/>
              <a:t>zaad</a:t>
            </a:r>
            <a:r>
              <a:rPr lang="nl-NL" baseline="0" dirty="0" smtClean="0"/>
              <a:t> in de prostaat,…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Vervolgens komt het met een boel prostaatvocht naar buiten….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De zenuwen voor erectie, potentie en </a:t>
            </a:r>
            <a:r>
              <a:rPr lang="nl-NL" dirty="0" err="1" smtClean="0"/>
              <a:t>orgasmegevoel</a:t>
            </a:r>
            <a:r>
              <a:rPr lang="nl-NL" dirty="0" smtClean="0"/>
              <a:t> lopen onderlangs de prostaat en blijven bij de ingreep ongemoeid, want het sneetje wordt vooraan</a:t>
            </a:r>
            <a:r>
              <a:rPr lang="nl-NL" baseline="0" dirty="0" smtClean="0"/>
              <a:t> of aan de zijkant van</a:t>
            </a:r>
            <a:r>
              <a:rPr lang="nl-NL" dirty="0" smtClean="0"/>
              <a:t> het scrotum aangebracht….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smtClean="0"/>
              <a:t>Urologie Medisch Spectrum Twente, Enschede, Oldenzaal, Haaksbergen 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293F13E-FE2C-4E14-8D33-CF9A8BBDED21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D307B-31CD-49D4-86FE-42E396CAD53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72CF8-F7CC-47FB-8533-24F337703D2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90935-E334-4A60-B767-6BEA17839B5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32650-BE5F-43CC-B783-561F0AE1D29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0233B-18F6-408C-A40B-330A0DBE507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8179F-67EF-44E6-A738-528AEE4D9A2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DEAE3-10B5-4CE6-9914-483DEAFCA43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F0D50-C2FD-45DD-8B38-DCDDA5698B6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19B12-D166-4EDA-95F9-367D9CA986F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1CCB6-097D-4B8C-B373-225661AFB94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54ADF-72A1-488A-A687-0A4189BAB44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r>
              <a:rPr lang="nl-NL" smtClean="0"/>
              <a:t>oktober 2008</a:t>
            </a: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252CC79-49A1-4250-84D9-8C312D48E82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10.wav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4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5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6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7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8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9.wav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dirty="0" smtClean="0"/>
              <a:t>Sterilisatie bij de man (vasectomie)</a:t>
            </a:r>
          </a:p>
        </p:txBody>
      </p:sp>
      <p:pic>
        <p:nvPicPr>
          <p:cNvPr id="2051" name="Picture 4" descr="vas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 rot="2464909">
            <a:off x="2789238" y="1947863"/>
            <a:ext cx="2600325" cy="4464050"/>
          </a:xfrm>
          <a:noFill/>
        </p:spPr>
      </p:pic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5572132" y="6215082"/>
            <a:ext cx="3162312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pic>
        <p:nvPicPr>
          <p:cNvPr id="11" name="~PP2166.WAV">
            <a:hlinkClick r:id="" action="ppaction://media"/>
          </p:cNvPr>
          <p:cNvPicPr>
            <a:picLocks noRot="1" noChangeAspect="1"/>
          </p:cNvPicPr>
          <p:nvPr>
            <a:wavAudioFile r:embed="rId1" name="~PP2166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65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4972056" cy="785818"/>
          </a:xfrm>
        </p:spPr>
        <p:txBody>
          <a:bodyPr/>
          <a:lstStyle/>
          <a:p>
            <a:pPr eaLnBrk="1" hangingPunct="1"/>
            <a:r>
              <a:rPr lang="nl-NL" sz="2400" dirty="0" smtClean="0"/>
              <a:t>Vasectomie, anatomie</a:t>
            </a:r>
          </a:p>
        </p:txBody>
      </p:sp>
      <p:pic>
        <p:nvPicPr>
          <p:cNvPr id="5123" name="Picture 4" descr="anat man 23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71472" y="1928802"/>
            <a:ext cx="4668012" cy="3786214"/>
          </a:xfrm>
          <a:noFill/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143504" y="1857364"/>
            <a:ext cx="3008313" cy="4500594"/>
          </a:xfrm>
        </p:spPr>
        <p:txBody>
          <a:bodyPr/>
          <a:lstStyle/>
          <a:p>
            <a:r>
              <a:rPr lang="nl-NL" dirty="0" smtClean="0"/>
              <a:t>Urineleider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Blaas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Zaadblaasje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Prostaat</a:t>
            </a:r>
          </a:p>
          <a:p>
            <a:r>
              <a:rPr lang="nl-NL" dirty="0" smtClean="0"/>
              <a:t>Zaadleider</a:t>
            </a:r>
          </a:p>
          <a:p>
            <a:r>
              <a:rPr lang="nl-NL" dirty="0" smtClean="0"/>
              <a:t>Urinebuis</a:t>
            </a:r>
          </a:p>
          <a:p>
            <a:pPr>
              <a:lnSpc>
                <a:spcPct val="150000"/>
              </a:lnSpc>
            </a:pPr>
            <a:endParaRPr lang="nl-NL" dirty="0" smtClean="0"/>
          </a:p>
          <a:p>
            <a:pPr>
              <a:lnSpc>
                <a:spcPct val="150000"/>
              </a:lnSpc>
            </a:pPr>
            <a:r>
              <a:rPr lang="nl-NL" dirty="0" smtClean="0"/>
              <a:t>Bijbal</a:t>
            </a:r>
          </a:p>
          <a:p>
            <a:pPr>
              <a:lnSpc>
                <a:spcPct val="200000"/>
              </a:lnSpc>
            </a:pPr>
            <a:r>
              <a:rPr lang="nl-NL" dirty="0" smtClean="0"/>
              <a:t>Testikel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>
          <a:xfrm>
            <a:off x="5143504" y="6215082"/>
            <a:ext cx="3662378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sp>
        <p:nvSpPr>
          <p:cNvPr id="15" name="Gekromde PIJL-LINKS 14"/>
          <p:cNvSpPr/>
          <p:nvPr/>
        </p:nvSpPr>
        <p:spPr>
          <a:xfrm rot="5029502">
            <a:off x="2975098" y="2683857"/>
            <a:ext cx="552363" cy="180496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8" name="PIJL-RECHTS 7"/>
          <p:cNvSpPr/>
          <p:nvPr/>
        </p:nvSpPr>
        <p:spPr>
          <a:xfrm rot="1408668">
            <a:off x="1030407" y="3973873"/>
            <a:ext cx="642942" cy="28575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~PP296.WAV">
            <a:hlinkClick r:id="" action="ppaction://media"/>
          </p:cNvPr>
          <p:cNvPicPr>
            <a:picLocks noRot="1" noChangeAspect="1"/>
          </p:cNvPicPr>
          <p:nvPr>
            <a:wavAudioFile r:embed="rId1" name="~PP296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z="2800" smtClean="0"/>
              <a:t>vasectomie</a:t>
            </a:r>
          </a:p>
        </p:txBody>
      </p:sp>
      <p:pic>
        <p:nvPicPr>
          <p:cNvPr id="6147" name="Picture 4" descr="vas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625725" y="1412875"/>
            <a:ext cx="3660775" cy="4608513"/>
          </a:xfrm>
          <a:noFill/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5000628" y="6215082"/>
            <a:ext cx="3805254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pic>
        <p:nvPicPr>
          <p:cNvPr id="12" name="~PP1372.WAV">
            <a:hlinkClick r:id="" action="ppaction://media"/>
          </p:cNvPr>
          <p:cNvPicPr>
            <a:picLocks noRot="1" noChangeAspect="1"/>
          </p:cNvPicPr>
          <p:nvPr>
            <a:wavAudioFile r:embed="rId1" name="~PP1372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9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z="2800" smtClean="0"/>
              <a:t>vasectomie</a:t>
            </a:r>
          </a:p>
        </p:txBody>
      </p:sp>
      <p:pic>
        <p:nvPicPr>
          <p:cNvPr id="7171" name="Picture 4" descr="vas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28975" y="1557338"/>
            <a:ext cx="2600325" cy="4464050"/>
          </a:xfrm>
          <a:noFill/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pic>
        <p:nvPicPr>
          <p:cNvPr id="10" name="~PP2745.WAV">
            <a:hlinkClick r:id="" action="ppaction://media"/>
          </p:cNvPr>
          <p:cNvPicPr>
            <a:picLocks noRot="1" noChangeAspect="1"/>
          </p:cNvPicPr>
          <p:nvPr>
            <a:wavAudioFile r:embed="rId1" name="~PP2745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40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14313"/>
            <a:ext cx="8229600" cy="1143000"/>
          </a:xfrm>
        </p:spPr>
        <p:txBody>
          <a:bodyPr/>
          <a:lstStyle/>
          <a:p>
            <a:pPr eaLnBrk="1" hangingPunct="1"/>
            <a:r>
              <a:rPr lang="nl-NL" sz="2800" dirty="0" smtClean="0"/>
              <a:t>Vasectomie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2428868"/>
            <a:ext cx="8715436" cy="3857652"/>
          </a:xfrm>
        </p:spPr>
        <p:txBody>
          <a:bodyPr/>
          <a:lstStyle/>
          <a:p>
            <a:pPr eaLnBrk="1" hangingPunct="1">
              <a:buNone/>
            </a:pPr>
            <a:r>
              <a:rPr lang="nl-NL" sz="2400" dirty="0" smtClean="0"/>
              <a:t>De nazorg is gericht op het voorkomen van nabloeding en infectie</a:t>
            </a:r>
          </a:p>
          <a:p>
            <a:pPr eaLnBrk="1" hangingPunct="1">
              <a:buNone/>
            </a:pPr>
            <a:endParaRPr lang="nl-NL" sz="2400" dirty="0" smtClean="0"/>
          </a:p>
          <a:p>
            <a:pPr eaLnBrk="1" hangingPunct="1"/>
            <a:r>
              <a:rPr lang="nl-NL" sz="2400" dirty="0" smtClean="0"/>
              <a:t>De balzak steunen met strakke onderbroek of zwembroek</a:t>
            </a:r>
          </a:p>
          <a:p>
            <a:pPr eaLnBrk="1" hangingPunct="1"/>
            <a:r>
              <a:rPr lang="nl-NL" sz="2400" dirty="0" smtClean="0"/>
              <a:t>2 dagen, 2 nachten kalm aan</a:t>
            </a:r>
          </a:p>
          <a:p>
            <a:pPr eaLnBrk="1" hangingPunct="1"/>
            <a:r>
              <a:rPr lang="nl-NL" sz="2400" dirty="0" smtClean="0"/>
              <a:t>Niet fietsen, niet sporten, niet tillen</a:t>
            </a:r>
          </a:p>
          <a:p>
            <a:pPr eaLnBrk="1" hangingPunct="1"/>
            <a:r>
              <a:rPr lang="nl-NL" sz="2400" dirty="0" smtClean="0"/>
              <a:t>Mag wel douchen, niet in bad of zwemmen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5000628" y="6215082"/>
            <a:ext cx="3948130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pic>
        <p:nvPicPr>
          <p:cNvPr id="10" name="~PP1983.WAV">
            <a:hlinkClick r:id="" action="ppaction://media"/>
          </p:cNvPr>
          <p:cNvPicPr>
            <a:picLocks noRot="1" noChangeAspect="1"/>
          </p:cNvPicPr>
          <p:nvPr>
            <a:wavAudioFile r:embed="rId1" name="~PP1983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84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z="2800" dirty="0" smtClean="0"/>
              <a:t>Vasectomie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8229600" cy="3633788"/>
          </a:xfrm>
        </p:spPr>
        <p:txBody>
          <a:bodyPr/>
          <a:lstStyle/>
          <a:p>
            <a:pPr eaLnBrk="1" hangingPunct="1"/>
            <a:r>
              <a:rPr lang="nl-NL" sz="2400" dirty="0" smtClean="0"/>
              <a:t>Niet direct onvruchtbaar !</a:t>
            </a:r>
          </a:p>
          <a:p>
            <a:pPr eaLnBrk="1" hangingPunct="1">
              <a:buFontTx/>
              <a:buNone/>
            </a:pPr>
            <a:r>
              <a:rPr lang="nl-NL" sz="2400" dirty="0" smtClean="0"/>
              <a:t>	(want er zijn nog levende zaadcellen in zaadleiders aanwezig)</a:t>
            </a:r>
          </a:p>
          <a:p>
            <a:pPr eaLnBrk="1" hangingPunct="1"/>
            <a:endParaRPr lang="nl-NL" sz="2400" dirty="0" smtClean="0"/>
          </a:p>
          <a:p>
            <a:pPr eaLnBrk="1" hangingPunct="1"/>
            <a:r>
              <a:rPr lang="nl-NL" sz="2400" dirty="0" smtClean="0"/>
              <a:t>Oude anticonceptiemethode blijven toepassen !</a:t>
            </a:r>
          </a:p>
          <a:p>
            <a:pPr eaLnBrk="1" hangingPunct="1"/>
            <a:endParaRPr lang="nl-NL" sz="2400" dirty="0" smtClean="0"/>
          </a:p>
          <a:p>
            <a:pPr eaLnBrk="1" hangingPunct="1"/>
            <a:r>
              <a:rPr lang="nl-NL" sz="2400" dirty="0" smtClean="0"/>
              <a:t>Totdat arts zegt dat die mag stoppen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929190" y="6215082"/>
            <a:ext cx="4019568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pic>
        <p:nvPicPr>
          <p:cNvPr id="8" name="~PP814.WAV">
            <a:hlinkClick r:id="" action="ppaction://media"/>
          </p:cNvPr>
          <p:cNvPicPr>
            <a:picLocks noRot="1" noChangeAspect="1"/>
          </p:cNvPicPr>
          <p:nvPr>
            <a:wavAudioFile r:embed="rId1" name="~PP814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6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20713"/>
            <a:ext cx="8229600" cy="1143000"/>
          </a:xfrm>
        </p:spPr>
        <p:txBody>
          <a:bodyPr/>
          <a:lstStyle/>
          <a:p>
            <a:pPr eaLnBrk="1" hangingPunct="1"/>
            <a:r>
              <a:rPr lang="nl-NL" sz="4000" smtClean="0"/>
              <a:t>Vasectomie</a:t>
            </a:r>
            <a:br>
              <a:rPr lang="nl-NL" sz="4000" smtClean="0"/>
            </a:br>
            <a:r>
              <a:rPr lang="nl-NL" sz="2400" smtClean="0"/>
              <a:t>na 3 maanden 1e zaadcontrole</a:t>
            </a:r>
            <a:br>
              <a:rPr lang="nl-NL" sz="2400" smtClean="0"/>
            </a:br>
            <a:r>
              <a:rPr lang="nl-NL" sz="2400" smtClean="0"/>
              <a:t>eventueel vervolg controle(s)</a:t>
            </a:r>
          </a:p>
        </p:txBody>
      </p:sp>
      <p:pic>
        <p:nvPicPr>
          <p:cNvPr id="10243" name="Picture 4" descr="vas micr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79613" y="2781300"/>
            <a:ext cx="4752975" cy="3109913"/>
          </a:xfrm>
          <a:noFill/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5214942" y="6215082"/>
            <a:ext cx="3733816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pic>
        <p:nvPicPr>
          <p:cNvPr id="11" name="~PP3523.WAV">
            <a:hlinkClick r:id="" action="ppaction://media"/>
          </p:cNvPr>
          <p:cNvPicPr>
            <a:picLocks noRot="1" noChangeAspect="1"/>
          </p:cNvPicPr>
          <p:nvPr>
            <a:wavAudioFile r:embed="rId1" name="~PP3523.WAV"/>
          </p:nvPr>
        </p:nvPicPr>
        <p:blipFill>
          <a:blip r:embed="rId5" cstate="print"/>
          <a:stretch>
            <a:fillRect/>
          </a:stretch>
        </p:blipFill>
        <p:spPr>
          <a:xfrm>
            <a:off x="8704263" y="64182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Tm="589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z="2800" smtClean="0"/>
              <a:t>vasectomie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2786058"/>
            <a:ext cx="8229600" cy="2857520"/>
          </a:xfrm>
        </p:spPr>
        <p:txBody>
          <a:bodyPr/>
          <a:lstStyle/>
          <a:p>
            <a:pPr eaLnBrk="1" hangingPunct="1"/>
            <a:r>
              <a:rPr lang="nl-NL" sz="2400" dirty="0" smtClean="0"/>
              <a:t>Bij ons secretariaat kunt u een afspraak maken   			tel:   053 487 22 60</a:t>
            </a:r>
          </a:p>
          <a:p>
            <a:pPr eaLnBrk="1" hangingPunct="1"/>
            <a:endParaRPr lang="nl-NL" sz="2400" dirty="0" smtClean="0"/>
          </a:p>
          <a:p>
            <a:pPr eaLnBrk="1" hangingPunct="1"/>
            <a:r>
              <a:rPr lang="nl-NL" sz="2400" dirty="0" smtClean="0"/>
              <a:t>Of vul het digitale aanmeldformulier in</a:t>
            </a:r>
          </a:p>
          <a:p>
            <a:pPr eaLnBrk="1" hangingPunct="1"/>
            <a:endParaRPr lang="nl-NL" sz="2400" dirty="0" smtClean="0"/>
          </a:p>
          <a:p>
            <a:pPr eaLnBrk="1" hangingPunct="1"/>
            <a:r>
              <a:rPr lang="nl-NL" sz="2400" dirty="0" smtClean="0"/>
              <a:t>Een verwijzing is niet noodzakelijk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5000628" y="6286520"/>
            <a:ext cx="3876692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pic>
        <p:nvPicPr>
          <p:cNvPr id="12" name="~PP2285.WAV">
            <a:hlinkClick r:id="" action="ppaction://media"/>
          </p:cNvPr>
          <p:cNvPicPr>
            <a:picLocks noRot="1" noChangeAspect="1"/>
          </p:cNvPicPr>
          <p:nvPr>
            <a:wavAudioFile r:embed="rId1" name="~PP2285.WAV"/>
          </p:nvPr>
        </p:nvPicPr>
        <p:blipFill>
          <a:blip r:embed="rId4" cstate="print"/>
          <a:stretch>
            <a:fillRect/>
          </a:stretch>
        </p:blipFill>
        <p:spPr>
          <a:xfrm>
            <a:off x="8704263" y="64182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Tm="250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404813"/>
            <a:ext cx="7772400" cy="1470025"/>
          </a:xfrm>
        </p:spPr>
        <p:txBody>
          <a:bodyPr/>
          <a:lstStyle/>
          <a:p>
            <a:pPr eaLnBrk="1" hangingPunct="1"/>
            <a:r>
              <a:rPr lang="nl-NL" sz="2800" dirty="0" smtClean="0"/>
              <a:t>Sterilisatie bij de man (vasectomie)</a:t>
            </a:r>
            <a:endParaRPr lang="nl-NL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4348" y="1785926"/>
            <a:ext cx="7921625" cy="35719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nl-NL" sz="2400" dirty="0" smtClean="0"/>
              <a:t>Geen opname nodig</a:t>
            </a:r>
          </a:p>
          <a:p>
            <a:pPr algn="l" eaLnBrk="1" hangingPunct="1">
              <a:buFontTx/>
              <a:buChar char="•"/>
            </a:pPr>
            <a:endParaRPr lang="nl-NL" sz="2400" dirty="0" smtClean="0"/>
          </a:p>
          <a:p>
            <a:pPr algn="l" eaLnBrk="1" hangingPunct="1">
              <a:buFontTx/>
              <a:buChar char="•"/>
            </a:pPr>
            <a:r>
              <a:rPr lang="nl-NL" sz="2400" dirty="0" smtClean="0"/>
              <a:t>Plaatselijke verdoving</a:t>
            </a:r>
          </a:p>
          <a:p>
            <a:pPr algn="l" eaLnBrk="1" hangingPunct="1">
              <a:buFontTx/>
              <a:buChar char="•"/>
            </a:pPr>
            <a:endParaRPr lang="nl-NL" sz="2400" dirty="0" smtClean="0"/>
          </a:p>
          <a:p>
            <a:pPr algn="l" eaLnBrk="1" hangingPunct="1">
              <a:buFontTx/>
              <a:buChar char="•"/>
            </a:pPr>
            <a:r>
              <a:rPr lang="nl-NL" sz="2400" dirty="0" smtClean="0"/>
              <a:t>Vaak met maar één klein sneetje uit te voeren</a:t>
            </a:r>
          </a:p>
          <a:p>
            <a:pPr algn="l" eaLnBrk="1" hangingPunct="1">
              <a:buFontTx/>
              <a:buChar char="•"/>
            </a:pPr>
            <a:endParaRPr lang="nl-NL" sz="2400" dirty="0" smtClean="0"/>
          </a:p>
          <a:p>
            <a:pPr algn="l" eaLnBrk="1" hangingPunct="1">
              <a:buFontTx/>
              <a:buChar char="•"/>
            </a:pPr>
            <a:r>
              <a:rPr lang="nl-NL" sz="2400" dirty="0" smtClean="0"/>
              <a:t>Duur van de ingreep: 10 -20 minuten</a:t>
            </a:r>
          </a:p>
          <a:p>
            <a:pPr algn="l" eaLnBrk="1" hangingPunct="1">
              <a:buFontTx/>
              <a:buChar char="•"/>
            </a:pPr>
            <a:endParaRPr lang="nl-NL" sz="2400" dirty="0" smtClean="0"/>
          </a:p>
          <a:p>
            <a:pPr algn="l" eaLnBrk="1" hangingPunct="1">
              <a:buFontTx/>
              <a:buChar char="•"/>
            </a:pPr>
            <a:r>
              <a:rPr lang="nl-NL" sz="2400" dirty="0" smtClean="0"/>
              <a:t>Valt binnen de meeste verzekeringspolissen.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714876" y="6215082"/>
            <a:ext cx="3805254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pic>
        <p:nvPicPr>
          <p:cNvPr id="10" name="~PP779.WAV">
            <a:hlinkClick r:id="" action="ppaction://media"/>
          </p:cNvPr>
          <p:cNvPicPr>
            <a:picLocks noRot="1" noChangeAspect="1"/>
          </p:cNvPicPr>
          <p:nvPr>
            <a:wavAudioFile r:embed="rId1" name="~PP779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90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404813"/>
            <a:ext cx="7772400" cy="1511300"/>
          </a:xfrm>
        </p:spPr>
        <p:txBody>
          <a:bodyPr/>
          <a:lstStyle/>
          <a:p>
            <a:pPr eaLnBrk="1" hangingPunct="1"/>
            <a:r>
              <a:rPr lang="nl-NL" sz="2800" dirty="0" smtClean="0"/>
              <a:t>Sterilisatie bij de man (vasectomie)</a:t>
            </a:r>
            <a:br>
              <a:rPr lang="nl-NL" sz="2800" dirty="0" smtClean="0"/>
            </a:br>
            <a:endParaRPr lang="nl-NL" sz="28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7158" y="1571612"/>
            <a:ext cx="8391555" cy="4286280"/>
          </a:xfrm>
        </p:spPr>
        <p:txBody>
          <a:bodyPr/>
          <a:lstStyle/>
          <a:p>
            <a:pPr algn="l" eaLnBrk="1" hangingPunct="1"/>
            <a:endParaRPr lang="nl-NL" sz="2400" dirty="0" smtClean="0"/>
          </a:p>
          <a:p>
            <a:pPr algn="l" eaLnBrk="1" hangingPunct="1">
              <a:buFontTx/>
              <a:buChar char="•"/>
            </a:pPr>
            <a:r>
              <a:rPr lang="nl-NL" sz="2400" dirty="0" err="1" smtClean="0"/>
              <a:t>Gaascompresjes</a:t>
            </a:r>
            <a:r>
              <a:rPr lang="nl-NL" sz="2400" dirty="0" smtClean="0"/>
              <a:t> (5 x 5 cm) in huis halen (drogist) om het verband te kunnen verschonen.</a:t>
            </a:r>
          </a:p>
          <a:p>
            <a:pPr algn="l" eaLnBrk="1" hangingPunct="1">
              <a:buFontTx/>
              <a:buChar char="•"/>
            </a:pPr>
            <a:endParaRPr lang="nl-NL" sz="2400" dirty="0" smtClean="0"/>
          </a:p>
          <a:p>
            <a:pPr algn="l" eaLnBrk="1" hangingPunct="1">
              <a:buFontTx/>
              <a:buChar char="•"/>
            </a:pPr>
            <a:r>
              <a:rPr lang="nl-NL" sz="2400" dirty="0" smtClean="0"/>
              <a:t>De avond tevoren het haar van de balzak verwijderen, dit vermindert de kans op problemen met het wondje.</a:t>
            </a:r>
          </a:p>
          <a:p>
            <a:pPr algn="l" eaLnBrk="1" hangingPunct="1"/>
            <a:r>
              <a:rPr lang="nl-NL" sz="2400" dirty="0" smtClean="0"/>
              <a:t>(ontharingscrème of  scheren)</a:t>
            </a:r>
          </a:p>
          <a:p>
            <a:pPr algn="l" eaLnBrk="1" hangingPunct="1">
              <a:buFontTx/>
              <a:buChar char="•"/>
            </a:pPr>
            <a:endParaRPr lang="nl-NL" sz="2400" dirty="0" smtClean="0"/>
          </a:p>
          <a:p>
            <a:pPr algn="l" eaLnBrk="1" hangingPunct="1">
              <a:buFontTx/>
              <a:buChar char="•"/>
            </a:pPr>
            <a:r>
              <a:rPr lang="nl-NL" sz="2400" dirty="0" smtClean="0"/>
              <a:t>Afstemmen met het werk, dat u enkele dagen niet mag tillen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857752" y="6215082"/>
            <a:ext cx="3948130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pic>
        <p:nvPicPr>
          <p:cNvPr id="8" name="~PP2735.WAV">
            <a:hlinkClick r:id="" action="ppaction://media"/>
          </p:cNvPr>
          <p:cNvPicPr>
            <a:picLocks noRot="1" noChangeAspect="1"/>
          </p:cNvPicPr>
          <p:nvPr>
            <a:wavAudioFile r:embed="rId1" name="~PP2735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64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4972056" cy="785818"/>
          </a:xfrm>
        </p:spPr>
        <p:txBody>
          <a:bodyPr/>
          <a:lstStyle/>
          <a:p>
            <a:pPr eaLnBrk="1" hangingPunct="1"/>
            <a:r>
              <a:rPr lang="nl-NL" sz="2400" dirty="0" smtClean="0"/>
              <a:t>Vasectomie, anatomie</a:t>
            </a:r>
          </a:p>
        </p:txBody>
      </p:sp>
      <p:pic>
        <p:nvPicPr>
          <p:cNvPr id="5123" name="Picture 4" descr="anat man 23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28596" y="2000240"/>
            <a:ext cx="4668012" cy="3786214"/>
          </a:xfrm>
          <a:noFill/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143504" y="1857364"/>
            <a:ext cx="3008313" cy="4500594"/>
          </a:xfrm>
        </p:spPr>
        <p:txBody>
          <a:bodyPr/>
          <a:lstStyle/>
          <a:p>
            <a:r>
              <a:rPr lang="nl-NL" dirty="0" smtClean="0"/>
              <a:t>Urineleider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Blaas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Zaadblaasje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Prostaat</a:t>
            </a:r>
          </a:p>
          <a:p>
            <a:r>
              <a:rPr lang="nl-NL" dirty="0" smtClean="0"/>
              <a:t>Zaadleider</a:t>
            </a:r>
          </a:p>
          <a:p>
            <a:r>
              <a:rPr lang="nl-NL" dirty="0" smtClean="0"/>
              <a:t>Urinebuis</a:t>
            </a:r>
          </a:p>
          <a:p>
            <a:pPr>
              <a:lnSpc>
                <a:spcPct val="150000"/>
              </a:lnSpc>
            </a:pPr>
            <a:endParaRPr lang="nl-NL" dirty="0" smtClean="0"/>
          </a:p>
          <a:p>
            <a:pPr>
              <a:lnSpc>
                <a:spcPct val="150000"/>
              </a:lnSpc>
            </a:pPr>
            <a:r>
              <a:rPr lang="nl-NL" dirty="0" smtClean="0"/>
              <a:t>Bijbal</a:t>
            </a:r>
          </a:p>
          <a:p>
            <a:pPr>
              <a:lnSpc>
                <a:spcPct val="200000"/>
              </a:lnSpc>
            </a:pPr>
            <a:r>
              <a:rPr lang="nl-NL" dirty="0" smtClean="0"/>
              <a:t>Testikel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>
          <a:xfrm>
            <a:off x="5143504" y="6215082"/>
            <a:ext cx="3662378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pic>
        <p:nvPicPr>
          <p:cNvPr id="11" name="~PP4038.WAV">
            <a:hlinkClick r:id="" action="ppaction://media"/>
          </p:cNvPr>
          <p:cNvPicPr>
            <a:picLocks noRot="1" noChangeAspect="1"/>
          </p:cNvPicPr>
          <p:nvPr>
            <a:wavAudioFile r:embed="rId1" name="~PP4038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8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4972056" cy="785818"/>
          </a:xfrm>
        </p:spPr>
        <p:txBody>
          <a:bodyPr/>
          <a:lstStyle/>
          <a:p>
            <a:pPr eaLnBrk="1" hangingPunct="1"/>
            <a:r>
              <a:rPr lang="nl-NL" sz="2400" dirty="0" smtClean="0"/>
              <a:t>Vasectomie, anatomie</a:t>
            </a:r>
          </a:p>
        </p:txBody>
      </p:sp>
      <p:pic>
        <p:nvPicPr>
          <p:cNvPr id="5123" name="Picture 4" descr="anat man 23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28596" y="2000240"/>
            <a:ext cx="4668012" cy="3786214"/>
          </a:xfrm>
          <a:noFill/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143504" y="1857364"/>
            <a:ext cx="3008313" cy="4500594"/>
          </a:xfrm>
        </p:spPr>
        <p:txBody>
          <a:bodyPr/>
          <a:lstStyle/>
          <a:p>
            <a:r>
              <a:rPr lang="nl-NL" dirty="0" smtClean="0"/>
              <a:t>Urineleider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Blaas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Zaadblaasje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Prostaat</a:t>
            </a:r>
          </a:p>
          <a:p>
            <a:r>
              <a:rPr lang="nl-NL" dirty="0" smtClean="0"/>
              <a:t>Zaadleider</a:t>
            </a:r>
          </a:p>
          <a:p>
            <a:r>
              <a:rPr lang="nl-NL" dirty="0" smtClean="0"/>
              <a:t>Urinebuis</a:t>
            </a:r>
          </a:p>
          <a:p>
            <a:pPr>
              <a:lnSpc>
                <a:spcPct val="150000"/>
              </a:lnSpc>
            </a:pPr>
            <a:endParaRPr lang="nl-NL" dirty="0" smtClean="0"/>
          </a:p>
          <a:p>
            <a:pPr>
              <a:lnSpc>
                <a:spcPct val="150000"/>
              </a:lnSpc>
            </a:pPr>
            <a:r>
              <a:rPr lang="nl-NL" dirty="0" smtClean="0"/>
              <a:t>Bijbal</a:t>
            </a:r>
          </a:p>
          <a:p>
            <a:pPr>
              <a:lnSpc>
                <a:spcPct val="200000"/>
              </a:lnSpc>
            </a:pPr>
            <a:r>
              <a:rPr lang="nl-NL" dirty="0" smtClean="0"/>
              <a:t>Testikel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8" name="PIJL-RECHTS 7"/>
          <p:cNvSpPr/>
          <p:nvPr/>
        </p:nvSpPr>
        <p:spPr>
          <a:xfrm rot="19519488">
            <a:off x="947616" y="5005003"/>
            <a:ext cx="978408" cy="34605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~PP3973.WAV">
            <a:hlinkClick r:id="" action="ppaction://media"/>
          </p:cNvPr>
          <p:cNvPicPr>
            <a:picLocks noRot="1" noChangeAspect="1"/>
          </p:cNvPicPr>
          <p:nvPr>
            <a:wavAudioFile r:embed="rId1" name="~PP3973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9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4972056" cy="785818"/>
          </a:xfrm>
        </p:spPr>
        <p:txBody>
          <a:bodyPr/>
          <a:lstStyle/>
          <a:p>
            <a:pPr eaLnBrk="1" hangingPunct="1"/>
            <a:r>
              <a:rPr lang="nl-NL" sz="2400" dirty="0" smtClean="0"/>
              <a:t>Vasectomie, anatomie</a:t>
            </a:r>
          </a:p>
        </p:txBody>
      </p:sp>
      <p:pic>
        <p:nvPicPr>
          <p:cNvPr id="5123" name="Picture 4" descr="anat man 23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28596" y="2000240"/>
            <a:ext cx="4668012" cy="3786214"/>
          </a:xfrm>
          <a:noFill/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143504" y="1857364"/>
            <a:ext cx="3008313" cy="4500594"/>
          </a:xfrm>
        </p:spPr>
        <p:txBody>
          <a:bodyPr/>
          <a:lstStyle/>
          <a:p>
            <a:r>
              <a:rPr lang="nl-NL" dirty="0" smtClean="0"/>
              <a:t>Urineleider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Blaas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Zaadblaasje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Prostaat</a:t>
            </a:r>
          </a:p>
          <a:p>
            <a:r>
              <a:rPr lang="nl-NL" dirty="0" smtClean="0"/>
              <a:t>Zaadleider</a:t>
            </a:r>
          </a:p>
          <a:p>
            <a:r>
              <a:rPr lang="nl-NL" dirty="0" smtClean="0"/>
              <a:t>Urinebuis</a:t>
            </a:r>
          </a:p>
          <a:p>
            <a:pPr>
              <a:lnSpc>
                <a:spcPct val="150000"/>
              </a:lnSpc>
            </a:pPr>
            <a:endParaRPr lang="nl-NL" dirty="0" smtClean="0"/>
          </a:p>
          <a:p>
            <a:pPr>
              <a:lnSpc>
                <a:spcPct val="150000"/>
              </a:lnSpc>
            </a:pPr>
            <a:r>
              <a:rPr lang="nl-NL" dirty="0" smtClean="0"/>
              <a:t>Bijbal</a:t>
            </a:r>
          </a:p>
          <a:p>
            <a:pPr>
              <a:lnSpc>
                <a:spcPct val="200000"/>
              </a:lnSpc>
            </a:pPr>
            <a:r>
              <a:rPr lang="nl-NL" dirty="0" smtClean="0"/>
              <a:t>Testikel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Urologie, Medisch Spectrum Twente</a:t>
            </a:r>
            <a:endParaRPr lang="nl-NL"/>
          </a:p>
        </p:txBody>
      </p:sp>
      <p:sp>
        <p:nvSpPr>
          <p:cNvPr id="7" name="PIJL-RECHTS 6"/>
          <p:cNvSpPr/>
          <p:nvPr/>
        </p:nvSpPr>
        <p:spPr>
          <a:xfrm>
            <a:off x="857224" y="3143248"/>
            <a:ext cx="978408" cy="3571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~PP3736.WAV">
            <a:hlinkClick r:id="" action="ppaction://media"/>
          </p:cNvPr>
          <p:cNvPicPr>
            <a:picLocks noRot="1" noChangeAspect="1"/>
          </p:cNvPicPr>
          <p:nvPr>
            <a:wavAudioFile r:embed="rId1" name="~PP3736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7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4972056" cy="785818"/>
          </a:xfrm>
        </p:spPr>
        <p:txBody>
          <a:bodyPr/>
          <a:lstStyle/>
          <a:p>
            <a:pPr eaLnBrk="1" hangingPunct="1"/>
            <a:r>
              <a:rPr lang="nl-NL" sz="2400" dirty="0" smtClean="0"/>
              <a:t>Vasectomie, anatomie</a:t>
            </a:r>
          </a:p>
        </p:txBody>
      </p:sp>
      <p:pic>
        <p:nvPicPr>
          <p:cNvPr id="5123" name="Picture 4" descr="anat man 23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28596" y="2000240"/>
            <a:ext cx="4668012" cy="3786214"/>
          </a:xfrm>
          <a:noFill/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143504" y="1857364"/>
            <a:ext cx="3008313" cy="4500594"/>
          </a:xfrm>
        </p:spPr>
        <p:txBody>
          <a:bodyPr/>
          <a:lstStyle/>
          <a:p>
            <a:r>
              <a:rPr lang="nl-NL" dirty="0" smtClean="0"/>
              <a:t>Urineleider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Blaas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Zaadblaasje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Prostaat</a:t>
            </a:r>
          </a:p>
          <a:p>
            <a:r>
              <a:rPr lang="nl-NL" dirty="0" smtClean="0"/>
              <a:t>Zaadleider</a:t>
            </a:r>
          </a:p>
          <a:p>
            <a:r>
              <a:rPr lang="nl-NL" dirty="0" smtClean="0"/>
              <a:t>Urinebuis</a:t>
            </a:r>
          </a:p>
          <a:p>
            <a:pPr>
              <a:lnSpc>
                <a:spcPct val="150000"/>
              </a:lnSpc>
            </a:pPr>
            <a:endParaRPr lang="nl-NL" dirty="0" smtClean="0"/>
          </a:p>
          <a:p>
            <a:pPr>
              <a:lnSpc>
                <a:spcPct val="150000"/>
              </a:lnSpc>
            </a:pPr>
            <a:r>
              <a:rPr lang="nl-NL" dirty="0" smtClean="0"/>
              <a:t>Bijbal</a:t>
            </a:r>
          </a:p>
          <a:p>
            <a:pPr>
              <a:lnSpc>
                <a:spcPct val="200000"/>
              </a:lnSpc>
            </a:pPr>
            <a:r>
              <a:rPr lang="nl-NL" dirty="0" smtClean="0"/>
              <a:t>Testikel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5357818" y="6215082"/>
            <a:ext cx="3590940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sp>
        <p:nvSpPr>
          <p:cNvPr id="7" name="PIJL-RECHTS 6"/>
          <p:cNvSpPr/>
          <p:nvPr/>
        </p:nvSpPr>
        <p:spPr>
          <a:xfrm rot="13794275">
            <a:off x="3525337" y="3386669"/>
            <a:ext cx="978408" cy="3335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~PP2031.WAV">
            <a:hlinkClick r:id="" action="ppaction://media"/>
          </p:cNvPr>
          <p:cNvPicPr>
            <a:picLocks noRot="1" noChangeAspect="1"/>
          </p:cNvPicPr>
          <p:nvPr>
            <a:wavAudioFile r:embed="rId1" name="~PP2031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4972056" cy="785818"/>
          </a:xfrm>
        </p:spPr>
        <p:txBody>
          <a:bodyPr/>
          <a:lstStyle/>
          <a:p>
            <a:pPr eaLnBrk="1" hangingPunct="1"/>
            <a:r>
              <a:rPr lang="nl-NL" sz="2400" dirty="0" smtClean="0"/>
              <a:t>Vasectomie, anatomie</a:t>
            </a:r>
          </a:p>
        </p:txBody>
      </p:sp>
      <p:pic>
        <p:nvPicPr>
          <p:cNvPr id="5123" name="Picture 4" descr="anat man 23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28596" y="2000240"/>
            <a:ext cx="4668012" cy="3786214"/>
          </a:xfrm>
          <a:noFill/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143504" y="1857364"/>
            <a:ext cx="3008313" cy="4500594"/>
          </a:xfrm>
        </p:spPr>
        <p:txBody>
          <a:bodyPr/>
          <a:lstStyle/>
          <a:p>
            <a:r>
              <a:rPr lang="nl-NL" dirty="0" smtClean="0"/>
              <a:t>Urineleider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Blaas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Zaadblaasje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Prostaat</a:t>
            </a:r>
          </a:p>
          <a:p>
            <a:r>
              <a:rPr lang="nl-NL" dirty="0" smtClean="0"/>
              <a:t>Zaadleider</a:t>
            </a:r>
          </a:p>
          <a:p>
            <a:r>
              <a:rPr lang="nl-NL" dirty="0" smtClean="0"/>
              <a:t>Urinebuis</a:t>
            </a:r>
          </a:p>
          <a:p>
            <a:pPr>
              <a:lnSpc>
                <a:spcPct val="150000"/>
              </a:lnSpc>
            </a:pPr>
            <a:endParaRPr lang="nl-NL" dirty="0" smtClean="0"/>
          </a:p>
          <a:p>
            <a:pPr>
              <a:lnSpc>
                <a:spcPct val="150000"/>
              </a:lnSpc>
            </a:pPr>
            <a:r>
              <a:rPr lang="nl-NL" dirty="0" smtClean="0"/>
              <a:t>Bijbal</a:t>
            </a:r>
          </a:p>
          <a:p>
            <a:pPr>
              <a:lnSpc>
                <a:spcPct val="200000"/>
              </a:lnSpc>
            </a:pPr>
            <a:r>
              <a:rPr lang="nl-NL" dirty="0" smtClean="0"/>
              <a:t>Testikel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5214942" y="6286520"/>
            <a:ext cx="3662378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sp>
        <p:nvSpPr>
          <p:cNvPr id="7" name="PIJL-RECHTS 6"/>
          <p:cNvSpPr/>
          <p:nvPr/>
        </p:nvSpPr>
        <p:spPr>
          <a:xfrm rot="13085477">
            <a:off x="3131263" y="3752999"/>
            <a:ext cx="978408" cy="30088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~PP3968.WAV">
            <a:hlinkClick r:id="" action="ppaction://media"/>
          </p:cNvPr>
          <p:cNvPicPr>
            <a:picLocks noRot="1" noChangeAspect="1"/>
          </p:cNvPicPr>
          <p:nvPr>
            <a:wavAudioFile r:embed="rId1" name="~PP3968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285728"/>
            <a:ext cx="4972056" cy="785818"/>
          </a:xfrm>
        </p:spPr>
        <p:txBody>
          <a:bodyPr/>
          <a:lstStyle/>
          <a:p>
            <a:pPr eaLnBrk="1" hangingPunct="1"/>
            <a:r>
              <a:rPr lang="nl-NL" sz="2400" dirty="0" smtClean="0"/>
              <a:t>Vasectomie, anatomie</a:t>
            </a:r>
          </a:p>
        </p:txBody>
      </p:sp>
      <p:pic>
        <p:nvPicPr>
          <p:cNvPr id="5123" name="Picture 4" descr="anat man 23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71472" y="1928802"/>
            <a:ext cx="4668012" cy="3786214"/>
          </a:xfrm>
          <a:noFill/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143504" y="1857364"/>
            <a:ext cx="3008313" cy="4500594"/>
          </a:xfrm>
        </p:spPr>
        <p:txBody>
          <a:bodyPr/>
          <a:lstStyle/>
          <a:p>
            <a:r>
              <a:rPr lang="nl-NL" dirty="0" smtClean="0"/>
              <a:t>Urineleider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Blaas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Zaadblaasje</a:t>
            </a:r>
          </a:p>
          <a:p>
            <a:pPr>
              <a:lnSpc>
                <a:spcPct val="250000"/>
              </a:lnSpc>
            </a:pPr>
            <a:r>
              <a:rPr lang="nl-NL" dirty="0" smtClean="0"/>
              <a:t>Prostaat</a:t>
            </a:r>
          </a:p>
          <a:p>
            <a:r>
              <a:rPr lang="nl-NL" dirty="0" smtClean="0"/>
              <a:t>Zaadleider</a:t>
            </a:r>
          </a:p>
          <a:p>
            <a:r>
              <a:rPr lang="nl-NL" dirty="0" smtClean="0"/>
              <a:t>Urinebuis</a:t>
            </a:r>
          </a:p>
          <a:p>
            <a:pPr>
              <a:lnSpc>
                <a:spcPct val="150000"/>
              </a:lnSpc>
            </a:pPr>
            <a:endParaRPr lang="nl-NL" dirty="0" smtClean="0"/>
          </a:p>
          <a:p>
            <a:pPr>
              <a:lnSpc>
                <a:spcPct val="150000"/>
              </a:lnSpc>
            </a:pPr>
            <a:r>
              <a:rPr lang="nl-NL" dirty="0" smtClean="0"/>
              <a:t>Bijbal</a:t>
            </a:r>
          </a:p>
          <a:p>
            <a:pPr>
              <a:lnSpc>
                <a:spcPct val="200000"/>
              </a:lnSpc>
            </a:pPr>
            <a:r>
              <a:rPr lang="nl-NL" dirty="0" smtClean="0"/>
              <a:t>Testikel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>
          <a:xfrm>
            <a:off x="5143504" y="6215082"/>
            <a:ext cx="3662378" cy="47625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Urologie, Medisch Spectrum Twente</a:t>
            </a:r>
            <a:endParaRPr lang="nl-NL" dirty="0"/>
          </a:p>
        </p:txBody>
      </p:sp>
      <p:sp>
        <p:nvSpPr>
          <p:cNvPr id="15" name="Gekromde PIJL-LINKS 14"/>
          <p:cNvSpPr/>
          <p:nvPr/>
        </p:nvSpPr>
        <p:spPr>
          <a:xfrm rot="5029502">
            <a:off x="2975098" y="2683857"/>
            <a:ext cx="552363" cy="180496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pic>
        <p:nvPicPr>
          <p:cNvPr id="8" name="~PP2502.WAV">
            <a:hlinkClick r:id="" action="ppaction://media"/>
          </p:cNvPr>
          <p:cNvPicPr>
            <a:picLocks noRot="1" noChangeAspect="1"/>
          </p:cNvPicPr>
          <p:nvPr>
            <a:wavAudioFile r:embed="rId1" name="~PP2502.WAV"/>
          </p:nvPr>
        </p:nvPicPr>
        <p:blipFill>
          <a:blip r:embed="rId5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3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1276</Words>
  <Application>Microsoft Office PowerPoint</Application>
  <PresentationFormat>Diavoorstelling (4:3)</PresentationFormat>
  <Paragraphs>204</Paragraphs>
  <Slides>16</Slides>
  <Notes>15</Notes>
  <HiddenSlides>0</HiddenSlides>
  <MMClips>16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7" baseType="lpstr">
      <vt:lpstr>Default Design</vt:lpstr>
      <vt:lpstr>Sterilisatie bij de man (vasectomie)</vt:lpstr>
      <vt:lpstr>Sterilisatie bij de man (vasectomie)</vt:lpstr>
      <vt:lpstr>Sterilisatie bij de man (vasectomie) </vt:lpstr>
      <vt:lpstr>Vasectomie, anatomie</vt:lpstr>
      <vt:lpstr>Vasectomie, anatomie</vt:lpstr>
      <vt:lpstr>Vasectomie, anatomie</vt:lpstr>
      <vt:lpstr>Vasectomie, anatomie</vt:lpstr>
      <vt:lpstr>Vasectomie, anatomie</vt:lpstr>
      <vt:lpstr>Vasectomie, anatomie</vt:lpstr>
      <vt:lpstr>Vasectomie, anatomie</vt:lpstr>
      <vt:lpstr>vasectomie</vt:lpstr>
      <vt:lpstr>vasectomie</vt:lpstr>
      <vt:lpstr>Vasectomie</vt:lpstr>
      <vt:lpstr>Vasectomie</vt:lpstr>
      <vt:lpstr>Vasectomie na 3 maanden 1e zaadcontrole eventueel vervolg controle(s)</vt:lpstr>
      <vt:lpstr>vasectomie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Sterilisatie bij de man (vasectomie)</dc:title>
  <dc:creator>Santerse</dc:creator>
  <cp:lastModifiedBy>Santerse</cp:lastModifiedBy>
  <cp:revision>15</cp:revision>
  <dcterms:created xsi:type="dcterms:W3CDTF">2008-06-29T09:01:52Z</dcterms:created>
  <dcterms:modified xsi:type="dcterms:W3CDTF">2011-03-26T07:26:16Z</dcterms:modified>
</cp:coreProperties>
</file>